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_rels/slide23.xml.rels" ContentType="application/vnd.openxmlformats-package.relationships+xml"/>
  <Override PartName="/ppt/slides/_rels/slide22.xml.rels" ContentType="application/vnd.openxmlformats-package.relationships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media/image8.jpeg" ContentType="image/jpeg"/>
  <Override PartName="/ppt/media/image7.wmf" ContentType="image/x-wmf"/>
  <Override PartName="/ppt/media/image6.jpeg" ContentType="image/jpeg"/>
  <Override PartName="/ppt/media/image4.png" ContentType="image/png"/>
  <Override PartName="/ppt/media/image5.jpeg" ContentType="image/jpeg"/>
  <Override PartName="/ppt/media/image3.png" ContentType="image/png"/>
  <Override PartName="/ppt/media/image2.png" ContentType="image/png"/>
  <Override PartName="/ppt/media/image1.png" ContentType="image/png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pic>
        <p:nvPicPr>
          <p:cNvPr id="38" name="" descr=""/>
          <p:cNvPicPr/>
          <p:nvPr/>
        </p:nvPicPr>
        <p:blipFill>
          <a:blip r:embed="rId2"/>
          <a:stretch/>
        </p:blipFill>
        <p:spPr>
          <a:xfrm>
            <a:off x="1735200" y="1600200"/>
            <a:ext cx="5673240" cy="4525920"/>
          </a:xfrm>
          <a:prstGeom prst="rect">
            <a:avLst/>
          </a:prstGeom>
          <a:ln>
            <a:noFill/>
          </a:ln>
        </p:spPr>
      </p:pic>
      <p:pic>
        <p:nvPicPr>
          <p:cNvPr id="39" name="" descr=""/>
          <p:cNvPicPr/>
          <p:nvPr/>
        </p:nvPicPr>
        <p:blipFill>
          <a:blip r:embed="rId3"/>
          <a:stretch/>
        </p:blipFill>
        <p:spPr>
          <a:xfrm>
            <a:off x="1735200" y="1600200"/>
            <a:ext cx="5673240" cy="45259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endParaRPr/>
          </a:p>
        </p:txBody>
      </p:sp>
      <p:pic>
        <p:nvPicPr>
          <p:cNvPr id="80" name="" descr=""/>
          <p:cNvPicPr/>
          <p:nvPr/>
        </p:nvPicPr>
        <p:blipFill>
          <a:blip r:embed="rId2"/>
          <a:stretch/>
        </p:blipFill>
        <p:spPr>
          <a:xfrm>
            <a:off x="1735200" y="1600200"/>
            <a:ext cx="5673240" cy="4525920"/>
          </a:xfrm>
          <a:prstGeom prst="rect">
            <a:avLst/>
          </a:prstGeom>
          <a:ln>
            <a:noFill/>
          </a:ln>
        </p:spPr>
      </p:pic>
      <p:pic>
        <p:nvPicPr>
          <p:cNvPr id="81" name="" descr=""/>
          <p:cNvPicPr/>
          <p:nvPr/>
        </p:nvPicPr>
        <p:blipFill>
          <a:blip r:embed="rId3"/>
          <a:stretch/>
        </p:blipFill>
        <p:spPr>
          <a:xfrm>
            <a:off x="1735200" y="1600200"/>
            <a:ext cx="5673240" cy="452592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6248520"/>
            <a:ext cx="9144000" cy="609480"/>
          </a:xfrm>
          <a:prstGeom prst="rect">
            <a:avLst/>
          </a:prstGeom>
          <a:solidFill>
            <a:srgbClr val="b9252e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lang="de-DE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de-DE" sz="3200">
                <a:latin typeface="Arial"/>
              </a:rPr>
              <a:t>Click to edit the outline text format</a:t>
            </a:r>
            <a:endParaRPr/>
          </a:p>
          <a:p>
            <a:pPr lvl="1">
              <a:buFont typeface="Arial"/>
              <a:buChar char="–"/>
            </a:pPr>
            <a:r>
              <a:rPr lang="de-DE" sz="2800">
                <a:latin typeface="Arial"/>
              </a:rPr>
              <a:t>Second Outline Level</a:t>
            </a:r>
            <a:endParaRPr/>
          </a:p>
          <a:p>
            <a:pPr lvl="2">
              <a:buFont typeface="Arial"/>
              <a:buChar char="•"/>
            </a:pPr>
            <a:r>
              <a:rPr lang="de-DE" sz="2400">
                <a:latin typeface="Arial"/>
              </a:rPr>
              <a:t>Third Outline Level</a:t>
            </a:r>
            <a:endParaRPr/>
          </a:p>
          <a:p>
            <a:pPr lvl="3">
              <a:buFont typeface="Arial"/>
              <a:buChar char="–"/>
            </a:pPr>
            <a:r>
              <a:rPr lang="de-DE" sz="2000">
                <a:latin typeface="Arial"/>
              </a:rPr>
              <a:t>Fourth Outline Level</a:t>
            </a:r>
            <a:endParaRPr/>
          </a:p>
          <a:p>
            <a:pPr lvl="4">
              <a:buFont typeface="Arial"/>
              <a:buChar char="»"/>
            </a:pPr>
            <a:r>
              <a:rPr lang="de-DE" sz="2000">
                <a:latin typeface="Arial"/>
              </a:rPr>
              <a:t>Fifth Outline Level</a:t>
            </a:r>
            <a:endParaRPr/>
          </a:p>
          <a:p>
            <a:pPr lvl="5">
              <a:buFont typeface="Arial"/>
              <a:buChar char="»"/>
            </a:pPr>
            <a:r>
              <a:rPr lang="de-DE" sz="2000">
                <a:latin typeface="Arial"/>
              </a:rPr>
              <a:t>Sixth Outline Level</a:t>
            </a:r>
            <a:endParaRPr/>
          </a:p>
          <a:p>
            <a:pPr lvl="6">
              <a:buFont typeface="Arial"/>
              <a:buChar char="»"/>
            </a:pPr>
            <a:r>
              <a:rPr lang="de-DE" sz="2000">
                <a:latin typeface="Arial"/>
              </a:rPr>
              <a:t>Seventh Outline Level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rIns="90000" tIns="46800" bIns="46800"/>
          <a:p>
            <a:pPr/>
            <a:r>
              <a:rPr lang="de-DE">
                <a:latin typeface="Arial"/>
              </a:rPr>
              <a:t>&lt;date/time&gt;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rIns="90000" tIns="46800" bIns="46800"/>
          <a:p>
            <a:pPr/>
            <a:r>
              <a:rPr lang="de-DE">
                <a:latin typeface="Arial"/>
              </a:rPr>
              <a:t>&lt;footer&gt;</a:t>
            </a:r>
            <a:endParaRPr/>
          </a:p>
        </p:txBody>
      </p:sp>
      <p:sp>
        <p:nvSpPr>
          <p:cNvPr id="5" name="PlaceHolder 6"/>
          <p:cNvSpPr>
            <a:spLocks noGrp="1"/>
          </p:cNvSpPr>
          <p:nvPr>
            <p:ph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rIns="90000" tIns="46800" bIns="46800"/>
          <a:p>
            <a:pPr/>
            <a:fld id="{3C064F92-D54C-4A84-AA23-908E73519B8D}" type="slidenum">
              <a:rPr lang="de-DE">
                <a:latin typeface="Arial"/>
              </a:rPr>
              <a:t>&lt;number&gt;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0" y="6248520"/>
            <a:ext cx="9144000" cy="609480"/>
          </a:xfrm>
          <a:prstGeom prst="rect">
            <a:avLst/>
          </a:prstGeom>
          <a:solidFill>
            <a:srgbClr val="b9252e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PlaceHolder 2"/>
          <p:cNvSpPr>
            <a:spLocks noGrp="1"/>
          </p:cNvSpPr>
          <p:nvPr>
            <p:ph type="title"/>
          </p:nvPr>
        </p:nvSpPr>
        <p:spPr>
          <a:xfrm>
            <a:off x="685800" y="2130120"/>
            <a:ext cx="7772400" cy="146988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lang="de-DE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subTitle"/>
          </p:nvPr>
        </p:nvSpPr>
        <p:spPr>
          <a:xfrm>
            <a:off x="1371600" y="3886200"/>
            <a:ext cx="6400800" cy="1752480"/>
          </a:xfrm>
          <a:prstGeom prst="rect">
            <a:avLst/>
          </a:prstGeom>
        </p:spPr>
        <p:txBody>
          <a:bodyPr lIns="90000" rIns="90000" tIns="46800" bIns="46800"/>
          <a:p>
            <a:pPr algn="ctr"/>
            <a:r>
              <a:rPr lang="de-DE" sz="3200">
                <a:latin typeface="Arial"/>
              </a:rPr>
              <a:t>Click to add Text</a:t>
            </a:r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rIns="90000" tIns="46800" bIns="46800"/>
          <a:p>
            <a:pPr>
              <a:buSzPct val="45000"/>
              <a:buFont typeface="StarSymbol"/>
              <a:buChar char=""/>
            </a:pPr>
            <a:r>
              <a:rPr lang="de-DE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44" name="PlaceHolder 5"/>
          <p:cNvSpPr>
            <a:spLocks noGrp="1"/>
          </p:cNvSpPr>
          <p:nvPr>
            <p:ph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rIns="90000" tIns="46800" bIns="46800"/>
          <a:p>
            <a:pPr algn="ctr">
              <a:buSzPct val="45000"/>
              <a:buFont typeface="StarSymbol"/>
              <a:buChar char=""/>
            </a:pPr>
            <a:r>
              <a:rPr lang="de-DE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45" name="PlaceHolder 6"/>
          <p:cNvSpPr>
            <a:spLocks noGrp="1"/>
          </p:cNvSpPr>
          <p:nvPr>
            <p:ph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rIns="90000" tIns="46800" bIns="46800"/>
          <a:p>
            <a:pPr algn="r">
              <a:buSzPct val="45000"/>
              <a:buFont typeface="StarSymbol"/>
              <a:buChar char=""/>
            </a:pPr>
            <a:fld id="{6ABF57B4-FECD-4621-94BA-3AD7F1EBA379}" type="slidenum">
              <a:rPr lang="de-DE" sz="1400">
                <a:latin typeface="Times New Roman"/>
              </a:rPr>
              <a:t>&lt;number&gt;</a:t>
            </a:fld>
            <a:endParaRPr/>
          </a:p>
        </p:txBody>
      </p:sp>
      <p:sp>
        <p:nvSpPr>
          <p:cNvPr id="46" name="CustomShape 7"/>
          <p:cNvSpPr/>
          <p:nvPr/>
        </p:nvSpPr>
        <p:spPr>
          <a:xfrm>
            <a:off x="0" y="0"/>
            <a:ext cx="9144000" cy="609480"/>
          </a:xfrm>
          <a:prstGeom prst="rect">
            <a:avLst/>
          </a:prstGeom>
          <a:solidFill>
            <a:srgbClr val="2e3861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lang="de-DE" sz="3200">
                <a:latin typeface="Arial"/>
              </a:rPr>
              <a:t>Click to edit the outline text format</a:t>
            </a:r>
            <a:endParaRPr/>
          </a:p>
          <a:p>
            <a:pPr lvl="1" algn="ctr"/>
            <a:r>
              <a:rPr lang="de-DE" sz="2800">
                <a:latin typeface="Arial"/>
              </a:rPr>
              <a:t>Second Outline Level</a:t>
            </a:r>
            <a:endParaRPr/>
          </a:p>
          <a:p>
            <a:pPr lvl="2" algn="ctr">
              <a:buFont typeface="Arial"/>
              <a:buChar char="•"/>
            </a:pPr>
            <a:r>
              <a:rPr lang="de-DE" sz="2400">
                <a:latin typeface="Arial"/>
              </a:rPr>
              <a:t>Third Outline Level</a:t>
            </a:r>
            <a:endParaRPr/>
          </a:p>
          <a:p>
            <a:pPr lvl="3" algn="ctr">
              <a:buFont typeface="Arial"/>
              <a:buChar char="–"/>
            </a:pPr>
            <a:r>
              <a:rPr lang="de-DE" sz="2000">
                <a:latin typeface="Arial"/>
              </a:rPr>
              <a:t>Fourth Outline Level</a:t>
            </a:r>
            <a:endParaRPr/>
          </a:p>
          <a:p>
            <a:pPr lvl="4" algn="ctr">
              <a:buFont typeface="Arial"/>
              <a:buChar char="»"/>
            </a:pPr>
            <a:r>
              <a:rPr lang="de-DE" sz="2000">
                <a:latin typeface="Arial"/>
              </a:rPr>
              <a:t>Fifth Outline Level</a:t>
            </a:r>
            <a:endParaRPr/>
          </a:p>
          <a:p>
            <a:pPr lvl="5" algn="ctr">
              <a:buFont typeface="Arial"/>
              <a:buChar char="»"/>
            </a:pPr>
            <a:r>
              <a:rPr lang="de-DE" sz="2000">
                <a:latin typeface="Arial"/>
              </a:rPr>
              <a:t>Sixth Outline Level</a:t>
            </a:r>
            <a:endParaRPr/>
          </a:p>
          <a:p>
            <a:pPr lvl="6" algn="ctr">
              <a:buFont typeface="Arial"/>
              <a:buChar char="»"/>
            </a:pPr>
            <a:r>
              <a:rPr lang="de-DE" sz="2000">
                <a:latin typeface="Aria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7.wmf"/><Relationship Id="rId2" Type="http://schemas.openxmlformats.org/officeDocument/2006/relationships/slideLayout" Target="../slideLayouts/slideLayout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685800" y="2130120"/>
            <a:ext cx="7772400" cy="1469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lang="de-DE" sz="4000">
                <a:latin typeface="Arial"/>
              </a:rPr>
              <a:t>Government-University Identity Management Opportunities</a:t>
            </a:r>
            <a:endParaRPr/>
          </a:p>
        </p:txBody>
      </p:sp>
      <p:sp>
        <p:nvSpPr>
          <p:cNvPr id="83" name="TextShape 2"/>
          <p:cNvSpPr txBox="1"/>
          <p:nvPr/>
        </p:nvSpPr>
        <p:spPr>
          <a:xfrm>
            <a:off x="1371600" y="3886200"/>
            <a:ext cx="6400800" cy="1752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 algn="ctr"/>
            <a:r>
              <a:rPr i="1" lang="de-DE" sz="2400">
                <a:latin typeface="Arial"/>
              </a:rPr>
              <a:t>Peter Alterman, Ph.D.</a:t>
            </a:r>
            <a:endParaRPr/>
          </a:p>
          <a:p>
            <a:pPr algn="ctr"/>
            <a:r>
              <a:rPr i="1" lang="de-DE" sz="2400">
                <a:latin typeface="Arial"/>
              </a:rPr>
              <a:t>Chair, U.S. Federal PKI Policy Authority and</a:t>
            </a:r>
            <a:endParaRPr/>
          </a:p>
          <a:p>
            <a:pPr algn="ctr"/>
            <a:r>
              <a:rPr i="1" lang="de-DE" sz="2400">
                <a:latin typeface="Arial"/>
              </a:rPr>
              <a:t>Assistant CIO/E-Authentication, NIH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4000">
                <a:latin typeface="Arial"/>
              </a:rPr>
              <a:t>Current State of Affairs (60 years old now)</a:t>
            </a:r>
            <a:endParaRPr/>
          </a:p>
        </p:txBody>
      </p:sp>
      <p:sp>
        <p:nvSpPr>
          <p:cNvPr id="85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400">
                <a:solidFill>
                  <a:srgbClr val="2e3861"/>
                </a:solidFill>
                <a:latin typeface="Arial"/>
              </a:rPr>
              <a:t>You apply to the application owner for a password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400">
                <a:solidFill>
                  <a:srgbClr val="b9252e"/>
                </a:solidFill>
                <a:latin typeface="Arial"/>
              </a:rPr>
              <a:t>You use the password to access the system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400">
                <a:latin typeface="Arial"/>
              </a:rPr>
              <a:t>You forget the password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400">
                <a:solidFill>
                  <a:srgbClr val="b9252e"/>
                </a:solidFill>
                <a:latin typeface="Arial"/>
              </a:rPr>
              <a:t>The application owner gives you a new password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400">
                <a:latin typeface="Arial"/>
              </a:rPr>
              <a:t>You use the new password to access the system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400">
                <a:solidFill>
                  <a:srgbClr val="b9252e"/>
                </a:solidFill>
                <a:latin typeface="Arial"/>
              </a:rPr>
              <a:t>You forget the password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400">
                <a:solidFill>
                  <a:srgbClr val="2e38c5"/>
                </a:solidFill>
                <a:latin typeface="Arial"/>
              </a:rPr>
              <a:t>&lt;infinite do loop&gt;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400">
                <a:latin typeface="Arial"/>
              </a:rPr>
              <a:t>No identity proofing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400">
                <a:solidFill>
                  <a:srgbClr val="b9252e"/>
                </a:solidFill>
                <a:latin typeface="Arial"/>
              </a:rPr>
              <a:t>No way to know who is actually on the system (Your secretary? Your postdoc? Your dog? Osama?)</a:t>
            </a:r>
            <a:endParaRPr/>
          </a:p>
          <a:p>
            <a:pPr>
              <a:lnSpc>
                <a:spcPct val="90000"/>
              </a:lnSpc>
            </a:pP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lnSpc>
                <a:spcPct val="90000"/>
              </a:lnSpc>
              <a:buFont typeface="Arial"/>
              <a:buChar char="•"/>
            </a:pPr>
            <a:r>
              <a:rPr i="1" lang="en-US" sz="2800">
                <a:solidFill>
                  <a:srgbClr val="b9252e"/>
                </a:solidFill>
                <a:latin typeface="Arial"/>
              </a:rPr>
              <a:t>Government online services shall trust externally-issued electronic identity credentials at known levels of assurance (LOA)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i="1" lang="en-US" sz="2800">
                <a:solidFill>
                  <a:srgbClr val="2e3861"/>
                </a:solidFill>
                <a:latin typeface="Arial"/>
              </a:rPr>
              <a:t>Online applications shall determine required credential LOA using a standard methodology based on:</a:t>
            </a:r>
            <a:endParaRPr/>
          </a:p>
          <a:p>
            <a:pPr lvl="1">
              <a:lnSpc>
                <a:spcPct val="90000"/>
              </a:lnSpc>
              <a:buFont typeface="Arial"/>
              <a:buAutoNum type="arabicPeriod"/>
            </a:pPr>
            <a:r>
              <a:rPr i="1" lang="en-US" sz="2400">
                <a:solidFill>
                  <a:srgbClr val="2e3861"/>
                </a:solidFill>
                <a:latin typeface="Arial"/>
              </a:rPr>
              <a:t>Risk assessment using standard tool,</a:t>
            </a:r>
            <a:endParaRPr/>
          </a:p>
          <a:p>
            <a:pPr lvl="1">
              <a:lnSpc>
                <a:spcPct val="90000"/>
              </a:lnSpc>
              <a:buFont typeface="Arial"/>
              <a:buAutoNum type="arabicPeriod"/>
            </a:pPr>
            <a:r>
              <a:rPr i="1" lang="en-US" sz="2400">
                <a:solidFill>
                  <a:srgbClr val="2e3861"/>
                </a:solidFill>
                <a:latin typeface="Arial"/>
              </a:rPr>
              <a:t>OMB M-04-04 determines required authN LOA</a:t>
            </a:r>
            <a:endParaRPr/>
          </a:p>
          <a:p>
            <a:pPr lvl="1">
              <a:lnSpc>
                <a:spcPct val="90000"/>
              </a:lnSpc>
              <a:buFont typeface="Arial"/>
              <a:buAutoNum type="arabicPeriod"/>
            </a:pPr>
            <a:r>
              <a:rPr i="1" lang="en-US" sz="2400">
                <a:solidFill>
                  <a:srgbClr val="2e3861"/>
                </a:solidFill>
                <a:latin typeface="Arial"/>
              </a:rPr>
              <a:t>NIST SP 800-63 translates required LOA to credential technology</a:t>
            </a:r>
            <a:endParaRPr/>
          </a:p>
          <a:p>
            <a:pPr lvl="1">
              <a:lnSpc>
                <a:spcPct val="90000"/>
              </a:lnSpc>
              <a:buFont typeface="Arial"/>
              <a:buChar char="–"/>
            </a:pPr>
            <a:endParaRPr/>
          </a:p>
        </p:txBody>
      </p:sp>
      <p:sp>
        <p:nvSpPr>
          <p:cNvPr id="86" name="TextShape 3"/>
          <p:cNvSpPr txBox="1"/>
          <p:nvPr/>
        </p:nvSpPr>
        <p:spPr>
          <a:xfrm>
            <a:off x="3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4400">
                <a:latin typeface="Arial"/>
              </a:rPr>
              <a:t>Foundational Assumption</a:t>
            </a:r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4000">
                <a:latin typeface="Arial"/>
              </a:rPr>
              <a:t>E-Authentication LOA and What They Mean</a:t>
            </a:r>
            <a:endParaRPr/>
          </a:p>
        </p:txBody>
      </p:sp>
      <p:sp>
        <p:nvSpPr>
          <p:cNvPr id="89" name="TextShape 2"/>
          <p:cNvSpPr txBox="1"/>
          <p:nvPr/>
        </p:nvSpPr>
        <p:spPr>
          <a:xfrm>
            <a:off x="4648320" y="1600200"/>
            <a:ext cx="403848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lnSpc>
                <a:spcPct val="90000"/>
              </a:lnSpc>
              <a:buFont typeface="Arial"/>
              <a:buChar char="•"/>
            </a:pPr>
            <a:r>
              <a:rPr lang="de-DE">
                <a:solidFill>
                  <a:srgbClr val="000000"/>
                </a:solidFill>
                <a:latin typeface="Arial"/>
              </a:rPr>
              <a:t>Little or no assurance of identity; assertion-based identity authentication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de-DE">
                <a:solidFill>
                  <a:srgbClr val="000000"/>
                </a:solidFill>
                <a:latin typeface="Arial"/>
              </a:rPr>
              <a:t>Some assurance of identity; assertion-based identity authentication or policy-thin PKI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de-DE">
                <a:solidFill>
                  <a:srgbClr val="000000"/>
                </a:solidFill>
                <a:latin typeface="Arial"/>
              </a:rPr>
              <a:t>Substantial assurance of identity; cryptographically-based identity authentication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de-DE">
                <a:solidFill>
                  <a:srgbClr val="000000"/>
                </a:solidFill>
                <a:latin typeface="Arial"/>
              </a:rPr>
              <a:t>High assurance of identity; cryptographically-based identity authentication</a:t>
            </a:r>
            <a:endParaRPr/>
          </a:p>
        </p:txBody>
      </p:sp>
      <p:sp>
        <p:nvSpPr>
          <p:cNvPr id="90" name="CustomShape 3"/>
          <p:cNvSpPr/>
          <p:nvPr/>
        </p:nvSpPr>
        <p:spPr>
          <a:xfrm>
            <a:off x="914400" y="1523880"/>
            <a:ext cx="2971800" cy="990720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/>
            <a:r>
              <a:rPr lang="de-DE">
                <a:latin typeface="Arial"/>
              </a:rPr>
              <a:t>Level 1</a:t>
            </a:r>
            <a:endParaRPr/>
          </a:p>
        </p:txBody>
      </p:sp>
      <p:sp>
        <p:nvSpPr>
          <p:cNvPr id="91" name="CustomShape 4"/>
          <p:cNvSpPr/>
          <p:nvPr/>
        </p:nvSpPr>
        <p:spPr>
          <a:xfrm>
            <a:off x="914400" y="2743200"/>
            <a:ext cx="2971800" cy="990720"/>
          </a:xfrm>
          <a:prstGeom prst="rect">
            <a:avLst/>
          </a:prstGeom>
          <a:solidFill>
            <a:srgbClr val="00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/>
            <a:r>
              <a:rPr lang="de-DE">
                <a:latin typeface="Arial"/>
              </a:rPr>
              <a:t>Level 2</a:t>
            </a:r>
            <a:endParaRPr/>
          </a:p>
        </p:txBody>
      </p:sp>
      <p:sp>
        <p:nvSpPr>
          <p:cNvPr id="92" name="CustomShape 5"/>
          <p:cNvSpPr/>
          <p:nvPr/>
        </p:nvSpPr>
        <p:spPr>
          <a:xfrm>
            <a:off x="914400" y="3886200"/>
            <a:ext cx="2971800" cy="990720"/>
          </a:xfrm>
          <a:prstGeom prst="rect">
            <a:avLst/>
          </a:prstGeom>
          <a:solidFill>
            <a:srgbClr val="ff99cc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/>
            <a:r>
              <a:rPr lang="de-DE">
                <a:latin typeface="Arial"/>
              </a:rPr>
              <a:t>Level 3</a:t>
            </a:r>
            <a:endParaRPr/>
          </a:p>
        </p:txBody>
      </p:sp>
      <p:sp>
        <p:nvSpPr>
          <p:cNvPr id="93" name="CustomShape 6"/>
          <p:cNvSpPr/>
          <p:nvPr/>
        </p:nvSpPr>
        <p:spPr>
          <a:xfrm>
            <a:off x="990720" y="5105520"/>
            <a:ext cx="2971800" cy="990360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/>
            <a:r>
              <a:rPr lang="de-DE">
                <a:latin typeface="Arial"/>
              </a:rPr>
              <a:t>Level 4</a:t>
            </a:r>
            <a:endParaRPr/>
          </a:p>
        </p:txBody>
      </p:sp>
      <p:sp>
        <p:nvSpPr>
          <p:cNvPr id="94" name="CustomShape 7"/>
          <p:cNvSpPr/>
          <p:nvPr/>
        </p:nvSpPr>
        <p:spPr>
          <a:xfrm>
            <a:off x="1127160" y="6232680"/>
            <a:ext cx="3845880" cy="337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/>
          <a:p>
            <a:pPr/>
            <a:r>
              <a:rPr b="1" i="1" lang="de-DE" sz="1600">
                <a:latin typeface="Arial"/>
              </a:rPr>
              <a:t>* Codified in OMB Memorandum 04-04</a:t>
            </a:r>
            <a:endParaRPr/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4000">
                <a:latin typeface="Arial"/>
              </a:rPr>
              <a:t>E-Authentication LOA and What They Service**</a:t>
            </a:r>
            <a:endParaRPr/>
          </a:p>
        </p:txBody>
      </p:sp>
      <p:sp>
        <p:nvSpPr>
          <p:cNvPr id="96" name="TextShape 2"/>
          <p:cNvSpPr txBox="1"/>
          <p:nvPr/>
        </p:nvSpPr>
        <p:spPr>
          <a:xfrm>
            <a:off x="4648320" y="1600200"/>
            <a:ext cx="403848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lnSpc>
                <a:spcPct val="80000"/>
              </a:lnSpc>
              <a:buFont typeface="Arial"/>
              <a:buChar char="•"/>
            </a:pPr>
            <a:r>
              <a:rPr lang="de-DE">
                <a:solidFill>
                  <a:srgbClr val="000000"/>
                </a:solidFill>
                <a:latin typeface="Arial"/>
              </a:rPr>
              <a:t>Online applications with little or no risk of harm from fraud, hacking; low risk</a:t>
            </a: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de-DE">
                <a:solidFill>
                  <a:srgbClr val="000000"/>
                </a:solidFill>
                <a:latin typeface="Arial"/>
              </a:rPr>
              <a:t>Online applications with risk of some harm from fraud, hacking; some risks</a:t>
            </a: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de-DE">
                <a:solidFill>
                  <a:srgbClr val="000000"/>
                </a:solidFill>
                <a:latin typeface="Arial"/>
              </a:rPr>
              <a:t>Online applications where there is risk of significant harm from fraud, hacking; significant risks</a:t>
            </a: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de-DE">
                <a:solidFill>
                  <a:srgbClr val="000000"/>
                </a:solidFill>
                <a:latin typeface="Arial"/>
              </a:rPr>
              <a:t>Online applications where there is risk of substantial harm from fraud, hacking; substantial risks</a:t>
            </a:r>
            <a:endParaRPr/>
          </a:p>
        </p:txBody>
      </p:sp>
      <p:sp>
        <p:nvSpPr>
          <p:cNvPr id="97" name="CustomShape 3"/>
          <p:cNvSpPr/>
          <p:nvPr/>
        </p:nvSpPr>
        <p:spPr>
          <a:xfrm>
            <a:off x="914400" y="1523880"/>
            <a:ext cx="2971800" cy="990720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/>
            <a:r>
              <a:rPr lang="de-DE">
                <a:latin typeface="Arial"/>
              </a:rPr>
              <a:t>Level 1</a:t>
            </a:r>
            <a:endParaRPr/>
          </a:p>
        </p:txBody>
      </p:sp>
      <p:sp>
        <p:nvSpPr>
          <p:cNvPr id="98" name="CustomShape 4"/>
          <p:cNvSpPr/>
          <p:nvPr/>
        </p:nvSpPr>
        <p:spPr>
          <a:xfrm>
            <a:off x="914400" y="2743200"/>
            <a:ext cx="2971800" cy="990720"/>
          </a:xfrm>
          <a:prstGeom prst="rect">
            <a:avLst/>
          </a:prstGeom>
          <a:solidFill>
            <a:srgbClr val="00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/>
            <a:r>
              <a:rPr lang="de-DE">
                <a:latin typeface="Arial"/>
              </a:rPr>
              <a:t>Level 2</a:t>
            </a:r>
            <a:endParaRPr/>
          </a:p>
        </p:txBody>
      </p:sp>
      <p:sp>
        <p:nvSpPr>
          <p:cNvPr id="99" name="CustomShape 5"/>
          <p:cNvSpPr/>
          <p:nvPr/>
        </p:nvSpPr>
        <p:spPr>
          <a:xfrm>
            <a:off x="914400" y="3886200"/>
            <a:ext cx="2971800" cy="990720"/>
          </a:xfrm>
          <a:prstGeom prst="rect">
            <a:avLst/>
          </a:prstGeom>
          <a:solidFill>
            <a:srgbClr val="ff99cc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/>
            <a:r>
              <a:rPr lang="de-DE">
                <a:latin typeface="Arial"/>
              </a:rPr>
              <a:t>Level 3</a:t>
            </a:r>
            <a:endParaRPr/>
          </a:p>
        </p:txBody>
      </p:sp>
      <p:sp>
        <p:nvSpPr>
          <p:cNvPr id="100" name="CustomShape 6"/>
          <p:cNvSpPr/>
          <p:nvPr/>
        </p:nvSpPr>
        <p:spPr>
          <a:xfrm>
            <a:off x="990720" y="5105520"/>
            <a:ext cx="2971800" cy="990360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/>
            <a:r>
              <a:rPr lang="de-DE">
                <a:latin typeface="Arial"/>
              </a:rPr>
              <a:t>Level 4</a:t>
            </a:r>
            <a:endParaRPr/>
          </a:p>
        </p:txBody>
      </p:sp>
      <p:sp>
        <p:nvSpPr>
          <p:cNvPr id="101" name="CustomShape 7"/>
          <p:cNvSpPr/>
          <p:nvPr/>
        </p:nvSpPr>
        <p:spPr>
          <a:xfrm>
            <a:off x="4191120" y="6324480"/>
            <a:ext cx="2974320" cy="337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/>
          <a:p>
            <a:pPr/>
            <a:r>
              <a:rPr b="1" i="1" lang="de-DE" sz="1600">
                <a:solidFill>
                  <a:srgbClr val="ffffff"/>
                </a:solidFill>
                <a:latin typeface="Arial"/>
              </a:rPr>
              <a:t>** Codified in NIST SP 800-63</a:t>
            </a:r>
            <a:endParaRPr/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2800">
                <a:latin typeface="Arial"/>
              </a:rPr>
              <a:t>General Considerations for Determining LOA of an Electronic Identity Credential (EIC)</a:t>
            </a:r>
            <a:endParaRPr/>
          </a:p>
        </p:txBody>
      </p:sp>
      <p:sp>
        <p:nvSpPr>
          <p:cNvPr id="103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lnSpc>
                <a:spcPct val="90000"/>
              </a:lnSpc>
              <a:buFont typeface="Arial"/>
              <a:buChar char="•"/>
            </a:pPr>
            <a:r>
              <a:rPr b="1" lang="de-DE" sz="2800">
                <a:latin typeface="Arial"/>
              </a:rPr>
              <a:t>Identity Proofing</a:t>
            </a:r>
            <a:r>
              <a:rPr lang="de-DE" sz="2800">
                <a:latin typeface="Arial"/>
              </a:rPr>
              <a:t> – </a:t>
            </a:r>
            <a:r>
              <a:rPr i="1" lang="de-DE" sz="2800">
                <a:solidFill>
                  <a:srgbClr val="b9252e"/>
                </a:solidFill>
                <a:latin typeface="Arial"/>
              </a:rPr>
              <a:t>how sure are you that the person is who he or she claims to be?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b="1" lang="de-DE" sz="2800">
                <a:latin typeface="Arial"/>
              </a:rPr>
              <a:t>Identity Binding</a:t>
            </a:r>
            <a:r>
              <a:rPr lang="de-DE" sz="2800">
                <a:latin typeface="Arial"/>
              </a:rPr>
              <a:t> – </a:t>
            </a:r>
            <a:r>
              <a:rPr i="1" lang="de-DE" sz="2800">
                <a:solidFill>
                  <a:srgbClr val="2e3861"/>
                </a:solidFill>
                <a:latin typeface="Arial"/>
              </a:rPr>
              <a:t>how sure are you that the person proffering the EIC is the person to whom the credential was issued?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b="1" lang="de-DE" sz="2800">
                <a:latin typeface="Arial"/>
              </a:rPr>
              <a:t>Credential integrity</a:t>
            </a:r>
            <a:r>
              <a:rPr lang="de-DE" sz="2800">
                <a:latin typeface="Arial"/>
              </a:rPr>
              <a:t> – </a:t>
            </a:r>
            <a:r>
              <a:rPr i="1" lang="de-DE" sz="2800">
                <a:solidFill>
                  <a:srgbClr val="b9252e"/>
                </a:solidFill>
                <a:latin typeface="Arial"/>
              </a:rPr>
              <a:t>how well does the technology and its implementation resist hacking, fraud, etc.?</a:t>
            </a:r>
            <a:endParaRPr/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4000">
                <a:latin typeface="Arial"/>
              </a:rPr>
              <a:t>Summary of Lower-Level Identity Credentials</a:t>
            </a:r>
            <a:endParaRPr/>
          </a:p>
        </p:txBody>
      </p:sp>
      <p:sp>
        <p:nvSpPr>
          <p:cNvPr id="105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b="1" lang="en-US" sz="3200">
                <a:latin typeface="Arial"/>
              </a:rPr>
              <a:t>Level 1</a:t>
            </a:r>
            <a:r>
              <a:rPr lang="en-US" sz="3200">
                <a:latin typeface="Arial"/>
              </a:rPr>
              <a:t>: </a:t>
            </a:r>
            <a:r>
              <a:rPr i="1" lang="en-US" sz="2800">
                <a:solidFill>
                  <a:srgbClr val="b9252e"/>
                </a:solidFill>
                <a:latin typeface="Arial"/>
              </a:rPr>
              <a:t>UserID/Password, SAML assertion (XML text)</a:t>
            </a:r>
            <a:endParaRPr/>
          </a:p>
          <a:p>
            <a:pPr>
              <a:buFont typeface="Arial"/>
              <a:buChar char="•"/>
            </a:pPr>
            <a:endParaRPr/>
          </a:p>
          <a:p>
            <a:pPr>
              <a:buFont typeface="Arial"/>
              <a:buChar char="•"/>
            </a:pPr>
            <a:r>
              <a:rPr b="1" lang="en-US" sz="3200">
                <a:latin typeface="Arial"/>
              </a:rPr>
              <a:t>Level 2:</a:t>
            </a:r>
            <a:r>
              <a:rPr lang="en-US" sz="3200">
                <a:latin typeface="Arial"/>
              </a:rPr>
              <a:t> </a:t>
            </a:r>
            <a:r>
              <a:rPr i="1" lang="en-US" sz="3200">
                <a:solidFill>
                  <a:srgbClr val="b9252e"/>
                </a:solidFill>
                <a:latin typeface="Arial"/>
              </a:rPr>
              <a:t>“High entropy” UserID/Password; “policy-lite” PKI, e.g., Fed PKI Citizen and Commerce Class &amp; Federal PKI Rudimentary, TAGPMA Classic Plus (in development)</a:t>
            </a:r>
            <a:endParaRPr/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4000">
                <a:latin typeface="Arial"/>
              </a:rPr>
              <a:t>Summary of Cryptographic-Based Identity Credentials</a:t>
            </a:r>
            <a:endParaRPr/>
          </a:p>
        </p:txBody>
      </p:sp>
      <p:sp>
        <p:nvSpPr>
          <p:cNvPr id="107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endParaRPr/>
          </a:p>
          <a:p>
            <a:pPr>
              <a:buFont typeface="Arial"/>
              <a:buChar char="•"/>
            </a:pPr>
            <a:r>
              <a:rPr b="1" lang="de-DE" sz="3200">
                <a:latin typeface="Arial"/>
              </a:rPr>
              <a:t>Level 3:</a:t>
            </a:r>
            <a:r>
              <a:rPr lang="de-DE" sz="3200">
                <a:latin typeface="Arial"/>
              </a:rPr>
              <a:t> </a:t>
            </a:r>
            <a:r>
              <a:rPr i="1" lang="de-DE" sz="2800">
                <a:solidFill>
                  <a:srgbClr val="b9252e"/>
                </a:solidFill>
                <a:latin typeface="Arial"/>
              </a:rPr>
              <a:t>One-time Password; Substantial assurance PKI at FPKI Basic, Medium</a:t>
            </a:r>
            <a:endParaRPr/>
          </a:p>
          <a:p>
            <a:pPr>
              <a:buFont typeface="Arial"/>
              <a:buChar char="•"/>
            </a:pPr>
            <a:endParaRPr/>
          </a:p>
          <a:p>
            <a:pPr>
              <a:buFont typeface="Arial"/>
              <a:buChar char="•"/>
            </a:pPr>
            <a:r>
              <a:rPr b="1" lang="de-DE" sz="3200">
                <a:latin typeface="Arial"/>
              </a:rPr>
              <a:t>Level 4:</a:t>
            </a:r>
            <a:r>
              <a:rPr lang="de-DE" sz="3200">
                <a:latin typeface="Arial"/>
              </a:rPr>
              <a:t> </a:t>
            </a:r>
            <a:r>
              <a:rPr i="1" lang="de-DE" sz="2800">
                <a:solidFill>
                  <a:srgbClr val="b9252e"/>
                </a:solidFill>
                <a:latin typeface="Arial"/>
              </a:rPr>
              <a:t>High assurance PKI at FPKI Medium Hardware, High</a:t>
            </a:r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4400">
                <a:latin typeface="Arial"/>
              </a:rPr>
              <a:t>A Little Complication</a:t>
            </a:r>
            <a:endParaRPr/>
          </a:p>
        </p:txBody>
      </p:sp>
      <p:sp>
        <p:nvSpPr>
          <p:cNvPr id="109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de-DE" sz="3200">
                <a:latin typeface="Arial"/>
              </a:rPr>
              <a:t>The government has TWO LOA classifications:</a:t>
            </a:r>
            <a:endParaRPr/>
          </a:p>
          <a:p>
            <a:pPr lvl="1">
              <a:buFont typeface="Arial"/>
              <a:buAutoNum type="arabicPeriod"/>
            </a:pPr>
            <a:r>
              <a:rPr lang="de-DE" sz="2800">
                <a:solidFill>
                  <a:srgbClr val="2e38c5"/>
                </a:solidFill>
                <a:latin typeface="Arial"/>
              </a:rPr>
              <a:t>Federal PKI LOA codified in the Certificate Policies of the Federal PKI Policy Authority</a:t>
            </a:r>
            <a:endParaRPr/>
          </a:p>
          <a:p>
            <a:pPr lvl="1">
              <a:buFont typeface="Arial"/>
              <a:buAutoNum type="arabicPeriod"/>
            </a:pPr>
            <a:r>
              <a:rPr lang="de-DE" sz="2800">
                <a:solidFill>
                  <a:srgbClr val="b9252e"/>
                </a:solidFill>
                <a:latin typeface="Arial"/>
              </a:rPr>
              <a:t>E-Authentication LOA codified in OMB M-04-04</a:t>
            </a:r>
            <a:endParaRPr/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3600">
                <a:latin typeface="Arial"/>
              </a:rPr>
              <a:t>LOA Mapping E-Auth to Fed PKI</a:t>
            </a:r>
            <a:endParaRPr/>
          </a:p>
        </p:txBody>
      </p:sp>
      <p:sp>
        <p:nvSpPr>
          <p:cNvPr id="111" name="CustomShape 2"/>
          <p:cNvSpPr/>
          <p:nvPr/>
        </p:nvSpPr>
        <p:spPr>
          <a:xfrm>
            <a:off x="609480" y="1295280"/>
            <a:ext cx="3048120" cy="990720"/>
          </a:xfrm>
          <a:prstGeom prst="rect">
            <a:avLst/>
          </a:prstGeom>
          <a:solidFill>
            <a:srgbClr val="0000ff">
              <a:alpha val="30000"/>
            </a:srgbClr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b="1" lang="de-DE">
                <a:latin typeface="Tahoma"/>
              </a:rPr>
              <a:t>E-Auth Level 1</a:t>
            </a:r>
            <a:endParaRPr/>
          </a:p>
        </p:txBody>
      </p:sp>
      <p:sp>
        <p:nvSpPr>
          <p:cNvPr id="112" name="CustomShape 3"/>
          <p:cNvSpPr/>
          <p:nvPr/>
        </p:nvSpPr>
        <p:spPr>
          <a:xfrm>
            <a:off x="609480" y="2286000"/>
            <a:ext cx="3048120" cy="990360"/>
          </a:xfrm>
          <a:prstGeom prst="rect">
            <a:avLst/>
          </a:prstGeom>
          <a:solidFill>
            <a:srgbClr val="0000ff">
              <a:alpha val="30000"/>
            </a:srgbClr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>
              <a:lnSpc>
                <a:spcPct val="100000"/>
              </a:lnSpc>
            </a:pPr>
            <a:r>
              <a:rPr b="1" lang="de-DE">
                <a:latin typeface="Tahoma"/>
              </a:rPr>
              <a:t>E-Auth Level 2</a:t>
            </a:r>
            <a:endParaRPr/>
          </a:p>
        </p:txBody>
      </p:sp>
      <p:sp>
        <p:nvSpPr>
          <p:cNvPr id="113" name="CustomShape 4"/>
          <p:cNvSpPr/>
          <p:nvPr/>
        </p:nvSpPr>
        <p:spPr>
          <a:xfrm>
            <a:off x="609480" y="3276360"/>
            <a:ext cx="3048120" cy="990720"/>
          </a:xfrm>
          <a:prstGeom prst="rect">
            <a:avLst/>
          </a:prstGeom>
          <a:solidFill>
            <a:srgbClr val="0000ff">
              <a:alpha val="30000"/>
            </a:srgbClr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>
              <a:lnSpc>
                <a:spcPct val="100000"/>
              </a:lnSpc>
            </a:pPr>
            <a:r>
              <a:rPr b="1" lang="de-DE">
                <a:latin typeface="Tahoma"/>
              </a:rPr>
              <a:t>E-Auth Level 3</a:t>
            </a:r>
            <a:endParaRPr/>
          </a:p>
        </p:txBody>
      </p:sp>
      <p:sp>
        <p:nvSpPr>
          <p:cNvPr id="114" name="CustomShape 5"/>
          <p:cNvSpPr/>
          <p:nvPr/>
        </p:nvSpPr>
        <p:spPr>
          <a:xfrm>
            <a:off x="609480" y="4267080"/>
            <a:ext cx="3048120" cy="990720"/>
          </a:xfrm>
          <a:prstGeom prst="rect">
            <a:avLst/>
          </a:prstGeom>
          <a:solidFill>
            <a:srgbClr val="0000ff">
              <a:alpha val="30000"/>
            </a:srgbClr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>
              <a:lnSpc>
                <a:spcPct val="100000"/>
              </a:lnSpc>
            </a:pPr>
            <a:r>
              <a:rPr b="1" lang="de-DE">
                <a:latin typeface="Tahoma"/>
              </a:rPr>
              <a:t>E-Auth Level 4</a:t>
            </a:r>
            <a:endParaRPr/>
          </a:p>
        </p:txBody>
      </p:sp>
      <p:sp>
        <p:nvSpPr>
          <p:cNvPr id="115" name="CustomShape 6"/>
          <p:cNvSpPr/>
          <p:nvPr/>
        </p:nvSpPr>
        <p:spPr>
          <a:xfrm>
            <a:off x="5181480" y="1295280"/>
            <a:ext cx="3048120" cy="990360"/>
          </a:xfrm>
          <a:prstGeom prst="rect">
            <a:avLst/>
          </a:prstGeom>
          <a:solidFill>
            <a:srgbClr val="ff0000">
              <a:alpha val="30000"/>
            </a:srgbClr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>
              <a:lnSpc>
                <a:spcPct val="100000"/>
              </a:lnSpc>
            </a:pPr>
            <a:r>
              <a:rPr b="1" lang="de-DE">
                <a:latin typeface="Tahoma"/>
              </a:rPr>
              <a:t>FPKI Rudimentary;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de-DE">
                <a:latin typeface="Tahoma"/>
              </a:rPr>
              <a:t>C4</a:t>
            </a:r>
            <a:endParaRPr/>
          </a:p>
        </p:txBody>
      </p:sp>
      <p:sp>
        <p:nvSpPr>
          <p:cNvPr id="116" name="CustomShape 7"/>
          <p:cNvSpPr/>
          <p:nvPr/>
        </p:nvSpPr>
        <p:spPr>
          <a:xfrm>
            <a:off x="5181480" y="4267080"/>
            <a:ext cx="3048120" cy="990360"/>
          </a:xfrm>
          <a:prstGeom prst="rect">
            <a:avLst/>
          </a:prstGeom>
          <a:solidFill>
            <a:srgbClr val="ff0000">
              <a:alpha val="30000"/>
            </a:srgbClr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>
              <a:lnSpc>
                <a:spcPct val="100000"/>
              </a:lnSpc>
            </a:pPr>
            <a:r>
              <a:rPr b="1" lang="en-US">
                <a:latin typeface="Tahoma"/>
              </a:rPr>
              <a:t>FPKI Medium/HW &amp;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en-US">
                <a:latin typeface="Tahoma"/>
              </a:rPr>
              <a:t>Medium/HW-cbp</a:t>
            </a:r>
            <a:endParaRPr/>
          </a:p>
        </p:txBody>
      </p:sp>
      <p:sp>
        <p:nvSpPr>
          <p:cNvPr id="117" name="CustomShape 8"/>
          <p:cNvSpPr/>
          <p:nvPr/>
        </p:nvSpPr>
        <p:spPr>
          <a:xfrm>
            <a:off x="5181480" y="2285640"/>
            <a:ext cx="3048120" cy="990720"/>
          </a:xfrm>
          <a:prstGeom prst="rect">
            <a:avLst/>
          </a:prstGeom>
          <a:solidFill>
            <a:srgbClr val="ff0000">
              <a:alpha val="30000"/>
            </a:srgbClr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>
              <a:lnSpc>
                <a:spcPct val="100000"/>
              </a:lnSpc>
            </a:pPr>
            <a:r>
              <a:rPr b="1" lang="de-DE">
                <a:latin typeface="Tahoma"/>
              </a:rPr>
              <a:t>FPKI Basic</a:t>
            </a:r>
            <a:endParaRPr/>
          </a:p>
        </p:txBody>
      </p:sp>
      <p:sp>
        <p:nvSpPr>
          <p:cNvPr id="118" name="CustomShape 9"/>
          <p:cNvSpPr/>
          <p:nvPr/>
        </p:nvSpPr>
        <p:spPr>
          <a:xfrm>
            <a:off x="5181480" y="3276360"/>
            <a:ext cx="3048120" cy="990720"/>
          </a:xfrm>
          <a:prstGeom prst="rect">
            <a:avLst/>
          </a:prstGeom>
          <a:solidFill>
            <a:srgbClr val="ff0000">
              <a:alpha val="30000"/>
            </a:srgbClr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>
              <a:lnSpc>
                <a:spcPct val="100000"/>
              </a:lnSpc>
            </a:pPr>
            <a:r>
              <a:rPr b="1" lang="en-US">
                <a:latin typeface="Tahoma"/>
              </a:rPr>
              <a:t>FPKI Medium &amp;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en-US">
                <a:latin typeface="Tahoma"/>
              </a:rPr>
              <a:t>Medium-cbp</a:t>
            </a:r>
            <a:endParaRPr/>
          </a:p>
        </p:txBody>
      </p:sp>
      <p:sp>
        <p:nvSpPr>
          <p:cNvPr id="119" name="CustomShape 10"/>
          <p:cNvSpPr/>
          <p:nvPr/>
        </p:nvSpPr>
        <p:spPr>
          <a:xfrm>
            <a:off x="5181480" y="5257440"/>
            <a:ext cx="3048120" cy="990720"/>
          </a:xfrm>
          <a:prstGeom prst="rect">
            <a:avLst/>
          </a:prstGeom>
          <a:solidFill>
            <a:srgbClr val="ff0000">
              <a:alpha val="30000"/>
            </a:srgbClr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/>
          <a:p>
            <a:pPr algn="ctr">
              <a:lnSpc>
                <a:spcPct val="100000"/>
              </a:lnSpc>
            </a:pPr>
            <a:r>
              <a:rPr lang="de-DE">
                <a:solidFill>
                  <a:srgbClr val="cc6600"/>
                </a:solidFill>
                <a:latin typeface="Tahoma"/>
              </a:rPr>
              <a:t>
</a:t>
            </a:r>
            <a:r>
              <a:rPr b="1" lang="de-DE">
                <a:latin typeface="Tahoma"/>
              </a:rPr>
              <a:t>FPKI High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de-DE">
                <a:latin typeface="Tahoma"/>
              </a:rPr>
              <a:t>(governments only)</a:t>
            </a:r>
            <a:endParaRPr/>
          </a:p>
        </p:txBody>
      </p:sp>
      <p:sp>
        <p:nvSpPr>
          <p:cNvPr id="120" name="Line 11"/>
          <p:cNvSpPr/>
          <p:nvPr/>
        </p:nvSpPr>
        <p:spPr>
          <a:xfrm flipH="1">
            <a:off x="3657240" y="1981080"/>
            <a:ext cx="1523880" cy="914400"/>
          </a:xfrm>
          <a:prstGeom prst="line">
            <a:avLst/>
          </a:prstGeom>
          <a:ln w="38160">
            <a:solidFill>
              <a:srgbClr val="000000"/>
            </a:solidFill>
            <a:miter/>
            <a:tailEnd len="med" type="triangle" w="med"/>
          </a:ln>
        </p:spPr>
      </p:sp>
      <p:sp>
        <p:nvSpPr>
          <p:cNvPr id="121" name="Line 12"/>
          <p:cNvSpPr/>
          <p:nvPr/>
        </p:nvSpPr>
        <p:spPr>
          <a:xfrm flipH="1">
            <a:off x="3657240" y="2895480"/>
            <a:ext cx="1523880" cy="838440"/>
          </a:xfrm>
          <a:prstGeom prst="line">
            <a:avLst/>
          </a:prstGeom>
          <a:ln w="38160">
            <a:solidFill>
              <a:srgbClr val="000000"/>
            </a:solidFill>
            <a:miter/>
            <a:tailEnd len="med" type="triangle" w="med"/>
          </a:ln>
        </p:spPr>
      </p:sp>
      <p:sp>
        <p:nvSpPr>
          <p:cNvPr id="122" name="Line 13"/>
          <p:cNvSpPr/>
          <p:nvPr/>
        </p:nvSpPr>
        <p:spPr>
          <a:xfrm flipH="1">
            <a:off x="3657240" y="3886200"/>
            <a:ext cx="1523880" cy="152280"/>
          </a:xfrm>
          <a:prstGeom prst="line">
            <a:avLst/>
          </a:prstGeom>
          <a:ln w="38160">
            <a:solidFill>
              <a:srgbClr val="000000"/>
            </a:solidFill>
            <a:miter/>
            <a:tailEnd len="med" type="triangle" w="med"/>
          </a:ln>
        </p:spPr>
      </p:sp>
      <p:sp>
        <p:nvSpPr>
          <p:cNvPr id="123" name="Line 14"/>
          <p:cNvSpPr/>
          <p:nvPr/>
        </p:nvSpPr>
        <p:spPr>
          <a:xfrm flipH="1">
            <a:off x="3657240" y="4800600"/>
            <a:ext cx="1523880" cy="0"/>
          </a:xfrm>
          <a:prstGeom prst="line">
            <a:avLst/>
          </a:prstGeom>
          <a:ln w="38160">
            <a:solidFill>
              <a:srgbClr val="000000"/>
            </a:solidFill>
            <a:miter/>
            <a:tailEnd len="med" type="triangle" w="med"/>
          </a:ln>
        </p:spPr>
      </p:sp>
      <p:sp>
        <p:nvSpPr>
          <p:cNvPr id="124" name="Line 15"/>
          <p:cNvSpPr/>
          <p:nvPr/>
        </p:nvSpPr>
        <p:spPr>
          <a:xfrm flipH="1" flipV="1">
            <a:off x="3657240" y="5029200"/>
            <a:ext cx="1523880" cy="914400"/>
          </a:xfrm>
          <a:prstGeom prst="line">
            <a:avLst/>
          </a:prstGeom>
          <a:ln w="38160">
            <a:solidFill>
              <a:srgbClr val="000000"/>
            </a:solidFill>
            <a:miter/>
            <a:tailEnd len="med" type="triangle" w="med"/>
          </a:ln>
        </p:spPr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3200">
                <a:latin typeface="Arial"/>
              </a:rPr>
              <a:t>How Can A School Credential be Trusted and Used by a Government Application?</a:t>
            </a:r>
            <a:r>
              <a:rPr b="1" i="1" lang="de-DE" sz="2800">
                <a:latin typeface="Arial"/>
              </a:rPr>
              <a:t> </a:t>
            </a:r>
            <a:endParaRPr/>
          </a:p>
        </p:txBody>
      </p:sp>
      <p:sp>
        <p:nvSpPr>
          <p:cNvPr id="126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lnSpc>
                <a:spcPct val="80000"/>
              </a:lnSpc>
              <a:buFont typeface="Arial"/>
              <a:buChar char="•"/>
            </a:pPr>
            <a:r>
              <a:rPr b="1" lang="en-US" sz="2400">
                <a:latin typeface="Arial"/>
              </a:rPr>
              <a:t>Preferred path</a:t>
            </a:r>
            <a:r>
              <a:rPr lang="en-US" sz="2400">
                <a:latin typeface="Arial"/>
              </a:rPr>
              <a:t> - </a:t>
            </a:r>
            <a:r>
              <a:rPr lang="en-US" sz="2400">
                <a:solidFill>
                  <a:srgbClr val="b9252e"/>
                </a:solidFill>
                <a:latin typeface="Arial"/>
              </a:rPr>
              <a:t>School joins an Identity Federation that has policy and technology interoperability agreements with E-Authentication Federation</a:t>
            </a: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b="1" lang="en-US" sz="2400">
                <a:latin typeface="Arial"/>
              </a:rPr>
              <a:t>Requirements</a:t>
            </a:r>
            <a:r>
              <a:rPr lang="en-US" sz="2400">
                <a:latin typeface="Arial"/>
              </a:rPr>
              <a:t> – </a:t>
            </a:r>
            <a:r>
              <a:rPr lang="en-US" sz="2400">
                <a:solidFill>
                  <a:srgbClr val="2e3861"/>
                </a:solidFill>
                <a:latin typeface="Arial"/>
              </a:rPr>
              <a:t>Each Federation agrees to ensure its members operate according to minimum requirements for members of the other’s Federation.</a:t>
            </a:r>
            <a:endParaRPr/>
          </a:p>
          <a:p>
            <a:pPr lvl="1">
              <a:lnSpc>
                <a:spcPct val="80000"/>
              </a:lnSpc>
              <a:buFont typeface="Arial"/>
              <a:buChar char="–"/>
            </a:pPr>
            <a:r>
              <a:rPr i="1" lang="en-US" sz="2000">
                <a:solidFill>
                  <a:srgbClr val="2e3861"/>
                </a:solidFill>
                <a:latin typeface="Arial"/>
              </a:rPr>
              <a:t>Presumes substantive policy, technology and management commonality</a:t>
            </a: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b="1" lang="en-US" sz="2400">
                <a:latin typeface="Arial"/>
              </a:rPr>
              <a:t>Alternate path 1</a:t>
            </a:r>
            <a:r>
              <a:rPr lang="en-US" sz="2400">
                <a:latin typeface="Arial"/>
              </a:rPr>
              <a:t> – </a:t>
            </a:r>
            <a:r>
              <a:rPr lang="en-US" sz="2400">
                <a:solidFill>
                  <a:srgbClr val="b9252e"/>
                </a:solidFill>
                <a:latin typeface="Arial"/>
              </a:rPr>
              <a:t>School</a:t>
            </a:r>
            <a:r>
              <a:rPr lang="en-US" sz="2400">
                <a:latin typeface="Arial"/>
              </a:rPr>
              <a:t> </a:t>
            </a:r>
            <a:r>
              <a:rPr lang="en-US" sz="2400">
                <a:solidFill>
                  <a:srgbClr val="b9252e"/>
                </a:solidFill>
                <a:latin typeface="Arial"/>
              </a:rPr>
              <a:t>becomes a member Credential Service Provider (CSP) of the E-Authentication Federation directly, signing on to the Federation’s technology, business, operating and legal requirements</a:t>
            </a: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b="1" lang="en-US" sz="2400">
                <a:latin typeface="Arial"/>
              </a:rPr>
              <a:t>Alternate path 2</a:t>
            </a:r>
            <a:r>
              <a:rPr lang="en-US" sz="2400">
                <a:latin typeface="Arial"/>
              </a:rPr>
              <a:t> –</a:t>
            </a:r>
            <a:r>
              <a:rPr lang="en-US" sz="2400">
                <a:solidFill>
                  <a:srgbClr val="b9252e"/>
                </a:solidFill>
                <a:latin typeface="Arial"/>
              </a:rPr>
              <a:t> </a:t>
            </a:r>
            <a:r>
              <a:rPr lang="en-US" sz="2400">
                <a:solidFill>
                  <a:srgbClr val="2e3861"/>
                </a:solidFill>
                <a:latin typeface="Arial"/>
              </a:rPr>
              <a:t>One-to-one relationships (</a:t>
            </a:r>
            <a:r>
              <a:rPr i="1" lang="en-US" sz="2400">
                <a:solidFill>
                  <a:srgbClr val="2e3861"/>
                </a:solidFill>
                <a:latin typeface="Arial"/>
              </a:rPr>
              <a:t>sssh!)</a:t>
            </a:r>
            <a:endParaRPr/>
          </a:p>
          <a:p>
            <a:pPr lvl="1">
              <a:lnSpc>
                <a:spcPct val="80000"/>
              </a:lnSpc>
              <a:buFont typeface="Arial"/>
              <a:buChar char="–"/>
            </a:pPr>
            <a:endParaRPr/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609480" y="30456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4000">
                <a:latin typeface="Arial"/>
              </a:rPr>
              <a:t>US Government E-Authentication Interfederation Model</a:t>
            </a:r>
            <a:endParaRPr/>
          </a:p>
        </p:txBody>
      </p:sp>
      <p:pic>
        <p:nvPicPr>
          <p:cNvPr id="128" name="" descr=""/>
          <p:cNvPicPr/>
          <p:nvPr/>
        </p:nvPicPr>
        <p:blipFill>
          <a:blip r:embed="rId1"/>
          <a:stretch/>
        </p:blipFill>
        <p:spPr>
          <a:xfrm>
            <a:off x="3619440" y="1709640"/>
            <a:ext cx="1905120" cy="3438720"/>
          </a:xfrm>
          <a:prstGeom prst="rect">
            <a:avLst/>
          </a:prstGeom>
          <a:ln>
            <a:noFill/>
          </a:ln>
        </p:spPr>
      </p:pic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4000">
                <a:latin typeface="Arial"/>
              </a:rPr>
              <a:t>E-Authentication Federation Membership Requirements</a:t>
            </a:r>
            <a:endParaRPr/>
          </a:p>
        </p:txBody>
      </p:sp>
      <p:sp>
        <p:nvSpPr>
          <p:cNvPr id="130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de-DE" sz="3200">
                <a:solidFill>
                  <a:srgbClr val="b9252e"/>
                </a:solidFill>
                <a:latin typeface="Arial"/>
              </a:rPr>
              <a:t>Credential service providers [CSP] submit to credential assessment and evaluation of LOA</a:t>
            </a:r>
            <a:endParaRPr/>
          </a:p>
          <a:p>
            <a:pPr>
              <a:buFont typeface="Arial"/>
              <a:buChar char="•"/>
            </a:pPr>
            <a:endParaRPr/>
          </a:p>
          <a:p>
            <a:pPr>
              <a:buFont typeface="Arial"/>
              <a:buChar char="•"/>
            </a:pPr>
            <a:r>
              <a:rPr lang="de-DE" sz="3200">
                <a:solidFill>
                  <a:srgbClr val="2e3861"/>
                </a:solidFill>
                <a:latin typeface="Arial"/>
              </a:rPr>
              <a:t>Both Application providers and CSPs sign on to Federation business and operating “standards,” legal agreements.</a:t>
            </a:r>
            <a:endParaRPr/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4000">
                <a:latin typeface="Arial"/>
              </a:rPr>
              <a:t>E-Authentication – InCommon Interfederation Status</a:t>
            </a:r>
            <a:endParaRPr/>
          </a:p>
        </p:txBody>
      </p:sp>
      <p:sp>
        <p:nvSpPr>
          <p:cNvPr id="132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lnSpc>
                <a:spcPct val="80000"/>
              </a:lnSpc>
              <a:buFont typeface="Arial"/>
              <a:buChar char="•"/>
            </a:pPr>
            <a:r>
              <a:rPr lang="en-US" sz="2400">
                <a:latin typeface="Arial"/>
              </a:rPr>
              <a:t>Candor requires this disclaimer: </a:t>
            </a:r>
            <a:r>
              <a:rPr lang="en-US" sz="2400">
                <a:solidFill>
                  <a:srgbClr val="2e3861"/>
                </a:solidFill>
                <a:latin typeface="Arial"/>
              </a:rPr>
              <a:t>they’re still trying to figure it out after two years and two tries</a:t>
            </a: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en-US" sz="2400">
                <a:latin typeface="Arial"/>
              </a:rPr>
              <a:t>Current status: </a:t>
            </a:r>
            <a:r>
              <a:rPr lang="en-US" sz="2400">
                <a:solidFill>
                  <a:srgbClr val="b9252e"/>
                </a:solidFill>
                <a:latin typeface="Arial"/>
              </a:rPr>
              <a:t>Said to be getting close with inCommon.  Policy-grounded MOA on the table and molding; technical interoperability targeted for SAML 2.0; USPerson profile analog of eduPerson profile in 2.0 version but still pretty much generic</a:t>
            </a:r>
            <a:r>
              <a:rPr lang="en-US" sz="2400">
                <a:latin typeface="Arial"/>
              </a:rPr>
              <a:t>.</a:t>
            </a: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en-US" sz="2400">
                <a:solidFill>
                  <a:srgbClr val="2e3861"/>
                </a:solidFill>
                <a:latin typeface="Arial"/>
              </a:rPr>
              <a:t>inCommon needs to up its policy, procedures, documentation and audit requirements to play long-term</a:t>
            </a: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en-US" sz="2400">
                <a:solidFill>
                  <a:srgbClr val="b9252e"/>
                </a:solidFill>
                <a:latin typeface="Arial"/>
              </a:rPr>
              <a:t>E-Authentication needs to up its privacy protections</a:t>
            </a:r>
            <a:endParaRPr/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457200" y="304920"/>
            <a:ext cx="8229600" cy="1172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4000">
                <a:latin typeface="Arial"/>
              </a:rPr>
              <a:t>Fed PKI “Interfederation” Model</a:t>
            </a:r>
            <a:endParaRPr/>
          </a:p>
        </p:txBody>
      </p:sp>
      <p:pic>
        <p:nvPicPr>
          <p:cNvPr id="134" name="" descr=""/>
          <p:cNvPicPr/>
          <p:nvPr/>
        </p:nvPicPr>
        <p:blipFill>
          <a:blip r:embed="rId1"/>
          <a:stretch/>
        </p:blipFill>
        <p:spPr>
          <a:xfrm>
            <a:off x="1447920" y="1752480"/>
            <a:ext cx="6172200" cy="4041720"/>
          </a:xfrm>
          <a:prstGeom prst="rect">
            <a:avLst/>
          </a:prstGeom>
          <a:ln w="9360">
            <a:solidFill>
              <a:srgbClr val="000000"/>
            </a:solidFill>
            <a:miter/>
          </a:ln>
        </p:spPr>
      </p:pic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4400">
                <a:latin typeface="Arial"/>
              </a:rPr>
              <a:t>Fed PKI Cross Certification Process</a:t>
            </a:r>
            <a:r>
              <a:rPr b="1" lang="de-DE" sz="4400">
                <a:latin typeface="Arial"/>
              </a:rPr>
              <a:t> </a:t>
            </a:r>
            <a:endParaRPr/>
          </a:p>
        </p:txBody>
      </p:sp>
      <p:sp>
        <p:nvSpPr>
          <p:cNvPr id="136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lnSpc>
                <a:spcPct val="90000"/>
              </a:lnSpc>
              <a:buFont typeface="Arial"/>
              <a:buChar char="•"/>
            </a:pPr>
            <a:r>
              <a:rPr b="1" i="1" lang="de-DE" sz="1600">
                <a:latin typeface="Arial"/>
              </a:rPr>
              <a:t>Application - LOA?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b="1" i="1" lang="de-DE" sz="1600">
                <a:latin typeface="Arial"/>
              </a:rPr>
              <a:t>Policy Mapping</a:t>
            </a:r>
            <a:endParaRPr/>
          </a:p>
          <a:p>
            <a:pPr lvl="1">
              <a:lnSpc>
                <a:spcPct val="90000"/>
              </a:lnSpc>
              <a:buFont typeface="Arial"/>
              <a:buChar char="–"/>
            </a:pPr>
            <a:r>
              <a:rPr lang="de-DE" sz="1600">
                <a:latin typeface="Arial"/>
              </a:rPr>
              <a:t>Mapping Matrices online</a:t>
            </a:r>
            <a:endParaRPr/>
          </a:p>
          <a:p>
            <a:pPr lvl="1">
              <a:lnSpc>
                <a:spcPct val="90000"/>
              </a:lnSpc>
              <a:buFont typeface="Arial"/>
              <a:buChar char="–"/>
            </a:pPr>
            <a:r>
              <a:rPr lang="de-DE" sz="1600">
                <a:latin typeface="Arial"/>
              </a:rPr>
              <a:t>Cert Policy WG mapping review</a:t>
            </a:r>
            <a:endParaRPr/>
          </a:p>
          <a:p>
            <a:pPr lvl="1">
              <a:lnSpc>
                <a:spcPct val="90000"/>
              </a:lnSpc>
              <a:buFont typeface="Arial"/>
              <a:buChar char="–"/>
            </a:pPr>
            <a:r>
              <a:rPr lang="de-DE" sz="1600">
                <a:latin typeface="Arial"/>
              </a:rPr>
              <a:t>Collegial back and forth discussions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b="1" i="1" lang="de-DE" sz="1600">
                <a:latin typeface="Arial"/>
              </a:rPr>
              <a:t>Technical Interoperability Testing</a:t>
            </a:r>
            <a:endParaRPr/>
          </a:p>
          <a:p>
            <a:pPr lvl="1">
              <a:lnSpc>
                <a:spcPct val="90000"/>
              </a:lnSpc>
              <a:buFont typeface="Arial"/>
              <a:buChar char="–"/>
            </a:pPr>
            <a:r>
              <a:rPr lang="de-DE" sz="1600">
                <a:latin typeface="Arial"/>
              </a:rPr>
              <a:t>Testing Protocol online</a:t>
            </a:r>
            <a:endParaRPr/>
          </a:p>
          <a:p>
            <a:pPr lvl="1">
              <a:lnSpc>
                <a:spcPct val="90000"/>
              </a:lnSpc>
              <a:buFont typeface="Arial"/>
              <a:buChar char="–"/>
            </a:pPr>
            <a:r>
              <a:rPr lang="de-DE" sz="1600">
                <a:latin typeface="Arial"/>
              </a:rPr>
              <a:t>Directory and profiles tested (LDAP and/or X.500)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b="1" i="1" lang="de-DE" sz="1600">
                <a:latin typeface="Arial"/>
              </a:rPr>
              <a:t>Review of summary of independent audit results</a:t>
            </a:r>
            <a:endParaRPr/>
          </a:p>
          <a:p>
            <a:pPr lvl="1">
              <a:lnSpc>
                <a:spcPct val="90000"/>
              </a:lnSpc>
              <a:buFont typeface="Arial"/>
              <a:buChar char="–"/>
            </a:pPr>
            <a:r>
              <a:rPr lang="de-DE" sz="1600">
                <a:latin typeface="Arial"/>
              </a:rPr>
              <a:t>Map CP –&gt; CPS and CPS -&gt; PKI Operations</a:t>
            </a:r>
            <a:endParaRPr/>
          </a:p>
          <a:p>
            <a:pPr lvl="1">
              <a:lnSpc>
                <a:spcPct val="90000"/>
              </a:lnSpc>
              <a:buFont typeface="Arial"/>
              <a:buChar char="–"/>
            </a:pPr>
            <a:r>
              <a:rPr lang="de-DE" sz="1600">
                <a:latin typeface="Arial"/>
              </a:rPr>
              <a:t>Independent auditors, not FPKI auditors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b="1" i="1" lang="de-DE">
                <a:latin typeface="Arial"/>
              </a:rPr>
              <a:t>Whole process laid out in “Criteria &amp; Methodology” document online</a:t>
            </a:r>
            <a:endParaRPr/>
          </a:p>
        </p:txBody>
      </p:sp>
      <p:pic>
        <p:nvPicPr>
          <p:cNvPr id="137" name="" descr=""/>
          <p:cNvPicPr/>
          <p:nvPr/>
        </p:nvPicPr>
        <p:blipFill>
          <a:blip r:embed="rId1"/>
          <a:stretch/>
        </p:blipFill>
        <p:spPr>
          <a:xfrm>
            <a:off x="5943600" y="2209680"/>
            <a:ext cx="1878120" cy="1441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dur="indefinite" nodeType="mainSeq"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9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34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58" end="8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88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25" end="1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60" end="1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84" end="2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34" end="28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81" end="3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321" end="3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361" end="4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en-US" sz="4400">
                <a:latin typeface="Arial"/>
              </a:rPr>
              <a:t>FPKI </a:t>
            </a:r>
            <a:r>
              <a:rPr b="1" i="1" lang="en-US" sz="4400" u="sng">
                <a:latin typeface="Arial"/>
              </a:rPr>
              <a:t>Does</a:t>
            </a:r>
            <a:r>
              <a:rPr b="1" i="1" lang="en-US" sz="4400">
                <a:latin typeface="Arial"/>
              </a:rPr>
              <a:t> Interfederate</a:t>
            </a:r>
            <a:endParaRPr/>
          </a:p>
        </p:txBody>
      </p:sp>
      <p:sp>
        <p:nvSpPr>
          <p:cNvPr id="139" name="TextShape 2"/>
          <p:cNvSpPr txBox="1"/>
          <p:nvPr/>
        </p:nvSpPr>
        <p:spPr>
          <a:xfrm>
            <a:off x="457200" y="1600200"/>
            <a:ext cx="403848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lnSpc>
                <a:spcPct val="80000"/>
              </a:lnSpc>
              <a:buFont typeface="Arial"/>
              <a:buChar char="•"/>
            </a:pPr>
            <a:r>
              <a:rPr lang="en-US">
                <a:solidFill>
                  <a:srgbClr val="2e3861"/>
                </a:solidFill>
                <a:latin typeface="Arial"/>
              </a:rPr>
              <a:t>Cross-certified (test) with Higher Education PKI Bridge, 01/2002</a:t>
            </a: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en-US">
                <a:solidFill>
                  <a:srgbClr val="b9252e"/>
                </a:solidFill>
                <a:latin typeface="Arial"/>
              </a:rPr>
              <a:t>Cross-certified (production) with CertiPath – Aerospace Industry PKI Bridge at Medium Hardware (EAuth Level 4), 07/2006</a:t>
            </a: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en-US">
                <a:solidFill>
                  <a:srgbClr val="2e3861"/>
                </a:solidFill>
                <a:latin typeface="Arial"/>
              </a:rPr>
              <a:t>Cross-certification under way with SAFE-Biopharma PKI Bridge, Medium and Medium Hardware</a:t>
            </a: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en-US">
                <a:solidFill>
                  <a:srgbClr val="b9252e"/>
                </a:solidFill>
                <a:latin typeface="Arial"/>
              </a:rPr>
              <a:t>Processes and procedures spelled out in “Criteria and Methodology” Document online</a:t>
            </a: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endParaRPr/>
          </a:p>
        </p:txBody>
      </p:sp>
      <p:pic>
        <p:nvPicPr>
          <p:cNvPr id="140" name="" descr=""/>
          <p:cNvPicPr/>
          <p:nvPr/>
        </p:nvPicPr>
        <p:blipFill>
          <a:blip r:embed="rId1"/>
          <a:stretch/>
        </p:blipFill>
        <p:spPr>
          <a:xfrm>
            <a:off x="5157720" y="1600200"/>
            <a:ext cx="3019320" cy="4525920"/>
          </a:xfrm>
          <a:prstGeom prst="rect">
            <a:avLst/>
          </a:prstGeom>
          <a:ln w="9360">
            <a:solidFill>
              <a:srgbClr val="000000"/>
            </a:solidFill>
            <a:miter/>
          </a:ln>
        </p:spPr>
      </p:pic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3200">
                <a:latin typeface="Arial"/>
              </a:rPr>
              <a:t>Current Model for Assertion-Based Interfederation (still a work in progress)</a:t>
            </a:r>
            <a:endParaRPr/>
          </a:p>
        </p:txBody>
      </p:sp>
      <p:sp>
        <p:nvSpPr>
          <p:cNvPr id="142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400">
                <a:latin typeface="Arial"/>
              </a:rPr>
              <a:t>For E-Authentication Federation and InCommon to interfederate at LOA 1 (!), E-Auth is requiring InC to:</a:t>
            </a:r>
            <a:endParaRPr/>
          </a:p>
          <a:p>
            <a:pPr lvl="1">
              <a:lnSpc>
                <a:spcPct val="90000"/>
              </a:lnSpc>
              <a:buFont typeface="Arial"/>
              <a:buChar char="–"/>
            </a:pPr>
            <a:r>
              <a:rPr i="1" lang="en-US" sz="2000">
                <a:solidFill>
                  <a:srgbClr val="b9252e"/>
                </a:solidFill>
                <a:latin typeface="Arial"/>
              </a:rPr>
              <a:t>upgrade its policy, audit and management infrastructure to comply with EAuth model, e.g., compliance with Credential Assessment Framework for LOA 1, signing Business and Operating Standards and sign Legal Agreement</a:t>
            </a:r>
            <a:endParaRPr/>
          </a:p>
          <a:p>
            <a:pPr lvl="1">
              <a:lnSpc>
                <a:spcPct val="90000"/>
              </a:lnSpc>
              <a:buFont typeface="Arial"/>
              <a:buChar char="–"/>
            </a:pPr>
            <a:r>
              <a:rPr i="1" lang="en-US" sz="2000">
                <a:solidFill>
                  <a:srgbClr val="2e3861"/>
                </a:solidFill>
                <a:latin typeface="Arial"/>
              </a:rPr>
              <a:t>Satisfy technical interoperability testing using SAML 1.0 technology, though work is proceeding to migrate to SAML 2.0 technology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400">
                <a:latin typeface="Arial"/>
              </a:rPr>
              <a:t>InCommon has designated this state of operation “InCommon Bronze”</a:t>
            </a:r>
            <a:endParaRPr/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400">
                <a:latin typeface="Arial"/>
              </a:rPr>
              <a:t>Compatibility with E-Authentication requirements for LOA 2 is called “InCommon Silver”</a:t>
            </a:r>
            <a:endParaRPr/>
          </a:p>
          <a:p>
            <a:pPr>
              <a:lnSpc>
                <a:spcPct val="90000"/>
              </a:lnSpc>
            </a:pPr>
            <a:endParaRPr/>
          </a:p>
        </p:txBody>
      </p:sp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4000">
                <a:latin typeface="Arial"/>
              </a:rPr>
              <a:t>What about Level 3 Government Apps Today?</a:t>
            </a:r>
            <a:endParaRPr/>
          </a:p>
        </p:txBody>
      </p:sp>
      <p:sp>
        <p:nvSpPr>
          <p:cNvPr id="144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de-DE" sz="2800">
                <a:latin typeface="Arial"/>
              </a:rPr>
              <a:t>Universities issuing PKI-based electronic credentials may cross-certify with the Federal PKI at Basic Assurance or above</a:t>
            </a:r>
            <a:endParaRPr/>
          </a:p>
          <a:p>
            <a:pPr lvl="1">
              <a:buFont typeface="Arial"/>
              <a:buChar char="–"/>
            </a:pPr>
            <a:r>
              <a:rPr i="1" lang="de-DE" sz="2400">
                <a:solidFill>
                  <a:srgbClr val="2e3861"/>
                </a:solidFill>
                <a:latin typeface="Arial"/>
              </a:rPr>
              <a:t>Ex. MIT Lincoln Lab, University of Texas System (in process)</a:t>
            </a:r>
            <a:endParaRPr/>
          </a:p>
          <a:p>
            <a:pPr lvl="1">
              <a:buFont typeface="Arial"/>
              <a:buChar char="–"/>
            </a:pPr>
            <a:r>
              <a:rPr i="1" lang="de-DE" sz="2400">
                <a:solidFill>
                  <a:srgbClr val="2e3861"/>
                </a:solidFill>
                <a:latin typeface="Arial"/>
              </a:rPr>
              <a:t>Usually 3 – 6 months</a:t>
            </a:r>
            <a:endParaRPr/>
          </a:p>
          <a:p>
            <a:pPr>
              <a:buFont typeface="Arial"/>
              <a:buChar char="•"/>
            </a:pPr>
            <a:r>
              <a:rPr lang="de-DE" sz="2800">
                <a:latin typeface="Arial"/>
              </a:rPr>
              <a:t>Or acquire digital certificates from a vendor currently cross-certified with the Federal Bridge at Basic assurance or above</a:t>
            </a:r>
            <a:endParaRPr/>
          </a:p>
          <a:p>
            <a:pPr lvl="1">
              <a:buFont typeface="Arial"/>
              <a:buChar char="–"/>
            </a:pPr>
            <a:r>
              <a:rPr i="1" lang="de-DE" sz="2400" u="sng">
                <a:solidFill>
                  <a:srgbClr val="b9252e"/>
                </a:solidFill>
                <a:latin typeface="Arial"/>
              </a:rPr>
              <a:t>Many</a:t>
            </a:r>
            <a:r>
              <a:rPr i="1" lang="de-DE" sz="2400">
                <a:solidFill>
                  <a:srgbClr val="b9252e"/>
                </a:solidFill>
                <a:latin typeface="Arial"/>
              </a:rPr>
              <a:t> options</a:t>
            </a:r>
            <a:endParaRPr/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4400">
                <a:latin typeface="Arial"/>
              </a:rPr>
              <a:t>Seeded Questions</a:t>
            </a:r>
            <a:endParaRPr/>
          </a:p>
        </p:txBody>
      </p:sp>
      <p:sp>
        <p:nvSpPr>
          <p:cNvPr id="146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en-US" sz="2400">
                <a:latin typeface="Arial"/>
              </a:rPr>
              <a:t>Q: What about the recent DOD notice that PKI individual certs are required for access to their web resources.  Will DOD sites ever trust university-issued certificates for access or will we have to shell out $$ to get to them?</a:t>
            </a:r>
            <a:endParaRPr/>
          </a:p>
          <a:p>
            <a:pPr>
              <a:buFont typeface="Arial"/>
              <a:buChar char="•"/>
            </a:pPr>
            <a:r>
              <a:rPr lang="en-US" sz="2400">
                <a:latin typeface="Arial"/>
              </a:rPr>
              <a:t>A: If you think YOU are fussing about this, imagine how furious State Dep’t. and NASA are.  Imagine how furious their contractors are.</a:t>
            </a:r>
            <a:endParaRPr/>
          </a:p>
          <a:p>
            <a:pPr>
              <a:buFont typeface="Arial"/>
              <a:buChar char="•"/>
            </a:pPr>
            <a:r>
              <a:rPr lang="en-US" sz="2400">
                <a:latin typeface="Arial"/>
              </a:rPr>
              <a:t>A: We (Fed PKI) have been talking to DOD about this issue and we hope to see progress in 2007.</a:t>
            </a:r>
            <a:endParaRPr/>
          </a:p>
          <a:p>
            <a:pPr>
              <a:buFont typeface="Arial"/>
              <a:buChar char="•"/>
            </a:pPr>
            <a:r>
              <a:rPr lang="en-US" sz="2400">
                <a:latin typeface="Arial"/>
              </a:rPr>
              <a:t>Q:  What the heck is “password entropy?”</a:t>
            </a:r>
            <a:endParaRPr/>
          </a:p>
          <a:p>
            <a:pPr>
              <a:buFont typeface="Arial"/>
              <a:buChar char="•"/>
            </a:pPr>
            <a:r>
              <a:rPr lang="en-US" sz="2400">
                <a:latin typeface="Arial"/>
              </a:rPr>
              <a:t>A: See next slide</a:t>
            </a:r>
            <a:endParaRPr/>
          </a:p>
          <a:p>
            <a:pPr>
              <a:buFont typeface="Arial"/>
              <a:buChar char="•"/>
            </a:pPr>
            <a:endParaRPr/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b="1" i="1" lang="de-DE" sz="2800">
                <a:latin typeface="Arial"/>
              </a:rPr>
              <a:t>Password Entropy (Copied From Bill Burr)*</a:t>
            </a:r>
            <a:endParaRPr/>
          </a:p>
        </p:txBody>
      </p:sp>
      <p:sp>
        <p:nvSpPr>
          <p:cNvPr id="148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lnSpc>
                <a:spcPct val="80000"/>
              </a:lnSpc>
              <a:buFont typeface="Arial"/>
              <a:buChar char="•"/>
            </a:pPr>
            <a:r>
              <a:rPr lang="de-DE" sz="2400">
                <a:latin typeface="Arial"/>
              </a:rPr>
              <a:t>Entropy is measure of randomness in a password</a:t>
            </a:r>
            <a:endParaRPr/>
          </a:p>
          <a:p>
            <a:pPr lvl="1">
              <a:lnSpc>
                <a:spcPct val="80000"/>
              </a:lnSpc>
              <a:buFont typeface="Arial"/>
              <a:buChar char="–"/>
            </a:pPr>
            <a:r>
              <a:rPr i="1" lang="de-DE" sz="2000">
                <a:solidFill>
                  <a:srgbClr val="b9252e"/>
                </a:solidFill>
                <a:latin typeface="Arial"/>
              </a:rPr>
              <a:t>Stated in bits, a password with 24 bits of entropy is as hard to guess as a 24 bit random number</a:t>
            </a:r>
            <a:endParaRPr/>
          </a:p>
          <a:p>
            <a:pPr lvl="1">
              <a:lnSpc>
                <a:spcPct val="80000"/>
              </a:lnSpc>
              <a:buFont typeface="Arial"/>
              <a:buChar char="–"/>
            </a:pPr>
            <a:r>
              <a:rPr i="1" lang="de-DE" sz="2000">
                <a:solidFill>
                  <a:srgbClr val="b9252e"/>
                </a:solidFill>
                <a:latin typeface="Arial"/>
              </a:rPr>
              <a:t>The more entropy required in the password, the more trials the system can allow</a:t>
            </a:r>
            <a:r>
              <a:rPr i="1" lang="de-DE" sz="2000">
                <a:solidFill>
                  <a:srgbClr val="b9252e"/>
                </a:solidFill>
                <a:latin typeface="Arial"/>
              </a:rPr>
              <a:t>
</a:t>
            </a: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de-DE" sz="2400">
                <a:latin typeface="Arial"/>
              </a:rPr>
              <a:t>It’s easy to calculate the entropy of a system-generated, random password</a:t>
            </a:r>
            <a:r>
              <a:rPr lang="de-DE" sz="2000">
                <a:latin typeface="Arial"/>
              </a:rPr>
              <a:t> </a:t>
            </a:r>
            <a:r>
              <a:rPr lang="de-DE" sz="2000">
                <a:latin typeface="Arial"/>
              </a:rPr>
              <a:t>
</a:t>
            </a:r>
            <a:r>
              <a:rPr i="1" lang="de-DE" sz="2000">
                <a:solidFill>
                  <a:srgbClr val="b9252e"/>
                </a:solidFill>
                <a:latin typeface="Arial"/>
              </a:rPr>
              <a:t>—But users can’t remember these</a:t>
            </a: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endParaRPr/>
          </a:p>
          <a:p>
            <a:pPr>
              <a:lnSpc>
                <a:spcPct val="80000"/>
              </a:lnSpc>
              <a:buFont typeface="Arial"/>
              <a:buChar char="•"/>
            </a:pPr>
            <a:r>
              <a:rPr lang="de-DE" sz="2400">
                <a:latin typeface="Arial"/>
              </a:rPr>
              <a:t>Much harder to estimate the entropy of user-chosen passwords</a:t>
            </a:r>
            <a:endParaRPr/>
          </a:p>
          <a:p>
            <a:pPr lvl="1">
              <a:lnSpc>
                <a:spcPct val="80000"/>
              </a:lnSpc>
              <a:buFont typeface="Arial"/>
              <a:buChar char="–"/>
            </a:pPr>
            <a:r>
              <a:rPr i="1" lang="de-DE">
                <a:solidFill>
                  <a:srgbClr val="b9252e"/>
                </a:solidFill>
                <a:latin typeface="Arial"/>
              </a:rPr>
              <a:t>Composition rules and dictionary rules may increase entropy</a:t>
            </a:r>
            <a:endParaRPr/>
          </a:p>
        </p:txBody>
      </p:sp>
      <p:sp>
        <p:nvSpPr>
          <p:cNvPr id="149" name="CustomShape 3"/>
          <p:cNvSpPr/>
          <p:nvPr/>
        </p:nvSpPr>
        <p:spPr>
          <a:xfrm>
            <a:off x="1676520" y="5918040"/>
            <a:ext cx="3251520" cy="30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/>
          <a:p>
            <a:pPr/>
            <a:r>
              <a:rPr b="1" lang="de-DE" sz="1400">
                <a:latin typeface="Arial"/>
              </a:rPr>
              <a:t>*NIST KBA Symposium, Feb. 9, 2004</a:t>
            </a:r>
            <a:endParaRPr/>
          </a:p>
        </p:txBody>
      </p:sp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lang="de-DE" sz="4400">
                <a:latin typeface="Arial"/>
              </a:rPr>
              <a:t>Resources</a:t>
            </a:r>
            <a:endParaRPr/>
          </a:p>
        </p:txBody>
      </p:sp>
      <p:sp>
        <p:nvSpPr>
          <p:cNvPr id="151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de-DE" sz="3200">
                <a:solidFill>
                  <a:srgbClr val="ff252e"/>
                </a:solidFill>
                <a:latin typeface="Arial"/>
              </a:rPr>
              <a:t>www.cio.gov/eauthentication</a:t>
            </a:r>
            <a:endParaRPr/>
          </a:p>
          <a:p>
            <a:pPr>
              <a:buFont typeface="Arial"/>
              <a:buChar char="•"/>
            </a:pPr>
            <a:r>
              <a:rPr lang="de-DE" sz="3200">
                <a:solidFill>
                  <a:srgbClr val="ff252e"/>
                </a:solidFill>
                <a:latin typeface="Arial"/>
              </a:rPr>
              <a:t>www.cio.gov/fpkipa</a:t>
            </a:r>
            <a:endParaRPr/>
          </a:p>
          <a:p>
            <a:pPr>
              <a:buFont typeface="Arial"/>
              <a:buChar char="•"/>
            </a:pPr>
            <a:r>
              <a:rPr lang="de-DE" sz="3200">
                <a:solidFill>
                  <a:srgbClr val="ff252e"/>
                </a:solidFill>
                <a:latin typeface="Arial"/>
              </a:rPr>
              <a:t>http://csrc.nist.gov</a:t>
            </a:r>
            <a:endParaRPr/>
          </a:p>
          <a:p>
            <a:pPr>
              <a:buFont typeface="Arial"/>
              <a:buChar char="•"/>
            </a:pPr>
            <a:r>
              <a:rPr lang="de-DE" sz="3200">
                <a:solidFill>
                  <a:srgbClr val="ff252e"/>
                </a:solidFill>
                <a:latin typeface="Arial"/>
              </a:rPr>
              <a:t>www.cio.gov/ficc</a:t>
            </a:r>
            <a:endParaRPr/>
          </a:p>
          <a:p>
            <a:pPr>
              <a:buFont typeface="Arial"/>
              <a:buChar char="•"/>
            </a:pPr>
            <a:endParaRPr/>
          </a:p>
        </p:txBody>
      </p:sp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ctr"/>
          <a:p>
            <a:pPr algn="ctr"/>
            <a:r>
              <a:rPr lang="de-DE" sz="4000">
                <a:latin typeface="Arial"/>
              </a:rPr>
              <a:t>
</a:t>
            </a:r>
            <a:r>
              <a:rPr lang="de-DE" sz="4000">
                <a:latin typeface="Arial"/>
              </a:rPr>
              <a:t>
</a:t>
            </a:r>
            <a:r>
              <a:rPr lang="de-DE" sz="4000">
                <a:latin typeface="Arial"/>
              </a:rPr>
              <a:t>Notes</a:t>
            </a:r>
            <a:endParaRPr/>
          </a:p>
        </p:txBody>
      </p:sp>
      <p:sp>
        <p:nvSpPr>
          <p:cNvPr id="153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buFont typeface="Arial"/>
              <a:buChar char="•"/>
            </a:pPr>
            <a:r>
              <a:rPr lang="de-DE" sz="1400">
                <a:latin typeface="Arial"/>
              </a:rPr>
              <a:t>1.) How does your institution issue IDs? Is there a signature station</a:t>
            </a:r>
            <a:r>
              <a:rPr lang="de-DE" sz="1400">
                <a:latin typeface="Arial"/>
              </a:rPr>
              <a:t>
</a:t>
            </a:r>
            <a:r>
              <a:rPr lang="de-DE" sz="1400">
                <a:latin typeface="Arial"/>
              </a:rPr>
              <a:t>requiring photo ID? What about non-resident scientists from Japan?</a:t>
            </a:r>
            <a:r>
              <a:rPr lang="de-DE" sz="1400">
                <a:latin typeface="Arial"/>
              </a:rPr>
              <a:t>
</a:t>
            </a:r>
            <a:r>
              <a:rPr lang="de-DE" sz="1400">
                <a:latin typeface="Arial"/>
              </a:rPr>
              <a:t>
</a:t>
            </a:r>
            <a:r>
              <a:rPr lang="de-DE" sz="1400">
                <a:latin typeface="Arial"/>
              </a:rPr>
              <a:t>2.) What is password entropy? Complex vs. long passwords. How often must</a:t>
            </a:r>
            <a:r>
              <a:rPr lang="de-DE" sz="1400">
                <a:latin typeface="Arial"/>
              </a:rPr>
              <a:t>
</a:t>
            </a:r>
            <a:r>
              <a:rPr lang="de-DE" sz="1400">
                <a:latin typeface="Arial"/>
              </a:rPr>
              <a:t>they be changed? Can they be re-used? Pass dictionary test?</a:t>
            </a:r>
            <a:r>
              <a:rPr lang="de-DE" sz="1400">
                <a:latin typeface="Arial"/>
              </a:rPr>
              <a:t>
</a:t>
            </a:r>
            <a:r>
              <a:rPr lang="de-DE" sz="1400">
                <a:latin typeface="Arial"/>
              </a:rPr>
              <a:t>
</a:t>
            </a:r>
            <a:r>
              <a:rPr lang="de-DE" sz="1400">
                <a:latin typeface="Arial"/>
              </a:rPr>
              <a:t>3.) How secure is the authentication infrastructure? Can one person</a:t>
            </a:r>
            <a:r>
              <a:rPr lang="de-DE" sz="1400">
                <a:latin typeface="Arial"/>
              </a:rPr>
              <a:t>
</a:t>
            </a:r>
            <a:r>
              <a:rPr lang="de-DE" sz="1400">
                <a:latin typeface="Arial"/>
              </a:rPr>
              <a:t>jeopardize the process? How are ID records stored?</a:t>
            </a:r>
            <a:r>
              <a:rPr lang="de-DE" sz="1400">
                <a:latin typeface="Arial"/>
              </a:rPr>
              <a:t>
</a:t>
            </a:r>
            <a:r>
              <a:rPr lang="de-DE" sz="1400">
                <a:latin typeface="Arial"/>
              </a:rPr>
              <a:t>
</a:t>
            </a:r>
            <a:r>
              <a:rPr lang="de-DE" sz="1400">
                <a:latin typeface="Arial"/>
              </a:rPr>
              <a:t>4.) How is the process documented? Are there templates to use as a</a:t>
            </a:r>
            <a:r>
              <a:rPr lang="de-DE" sz="1400">
                <a:latin typeface="Arial"/>
              </a:rPr>
              <a:t>
</a:t>
            </a:r>
            <a:r>
              <a:rPr lang="de-DE" sz="1400">
                <a:latin typeface="Arial"/>
              </a:rPr>
              <a:t>framework that will pass Federal standards?</a:t>
            </a:r>
            <a:r>
              <a:rPr lang="de-DE" sz="1400">
                <a:latin typeface="Arial"/>
              </a:rPr>
              <a:t>
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14839</TotalTime>
  <Application>LibreOffice/4.4.1.2$Windows_x86 LibreOffice_project/45e2de17089c24a1fa810c8f975a7171ba4cd432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2007-01-05T23:23:14Z</dcterms:created>
  <dc:creator>Peter Alterman</dc:creator>
  <dc:language>de-DE</dc:language>
  <cp:lastModifiedBy>altermap</cp:lastModifiedBy>
  <dcterms:modified xsi:type="dcterms:W3CDTF">2007-01-08T16:50:37Z</dcterms:modified>
  <cp:revision>58</cp:revision>
  <dc:title>Slide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